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6" r:id="rId3"/>
    <p:sldId id="262" r:id="rId4"/>
    <p:sldId id="263" r:id="rId5"/>
    <p:sldId id="265" r:id="rId6"/>
    <p:sldId id="266" r:id="rId7"/>
    <p:sldId id="264" r:id="rId8"/>
    <p:sldId id="267" r:id="rId9"/>
    <p:sldId id="268" r:id="rId10"/>
    <p:sldId id="271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0B2D-7B1E-4506-ABB8-5B58C637128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B3DA6-F8AE-40EA-BC1B-F255F040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5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3DA6-F8AE-40EA-BC1B-F255F040FB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3DA6-F8AE-40EA-BC1B-F255F040FB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3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3DA6-F8AE-40EA-BC1B-F255F040FB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3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3DA6-F8AE-40EA-BC1B-F255F040FB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6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3DA6-F8AE-40EA-BC1B-F255F040FB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6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5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7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3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1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5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5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7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9EB8-D925-4F19-9640-14C56EFAACD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9C8B-8D3B-4608-87C8-20486874B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8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684568" cy="7263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8959" y="6206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" algn="ctr">
              <a:spcAft>
                <a:spcPts val="0"/>
              </a:spcAft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Franklin Gothic Heavy" pitchFamily="34" charset="0"/>
                <a:ea typeface="Times New Roman"/>
              </a:rPr>
              <a:t>Архивный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/>
              </a:rPr>
              <a:t> отдел </a:t>
            </a:r>
            <a:endParaRPr lang="en-US" sz="5400" b="1" dirty="0" smtClean="0">
              <a:solidFill>
                <a:schemeClr val="bg2">
                  <a:lumMod val="25000"/>
                </a:schemeClr>
              </a:solidFill>
              <a:effectLst/>
              <a:latin typeface="Franklin Gothic Heavy" pitchFamily="34" charset="0"/>
              <a:ea typeface="Times New Roman"/>
            </a:endParaRPr>
          </a:p>
          <a:p>
            <a:pPr marR="28575" algn="ctr">
              <a:spcAft>
                <a:spcPts val="0"/>
              </a:spcAft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/>
              </a:rPr>
              <a:t>управления делами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Franklin Gothic Heavy" pitchFamily="34" charset="0"/>
                <a:ea typeface="Times New Roman"/>
              </a:rPr>
              <a:t>Администрации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Franklin Gothic Heavy" pitchFamily="34" charset="0"/>
              <a:ea typeface="Times New Roman"/>
            </a:endParaRPr>
          </a:p>
          <a:p>
            <a:pPr marR="28575" algn="ctr">
              <a:spcAft>
                <a:spcPts val="0"/>
              </a:spcAft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/>
              </a:rPr>
              <a:t>Дмитровского городского округа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/>
              </a:rPr>
              <a:t>Московской области </a:t>
            </a: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Franklin Gothic Heavy" pitchFamily="34" charset="0"/>
              </a:rPr>
              <a:t> Представляет виртуальную выставку</a:t>
            </a:r>
          </a:p>
          <a:p>
            <a:pPr algn="ctr"/>
            <a:endParaRPr lang="ru-RU" sz="3200" dirty="0">
              <a:solidFill>
                <a:schemeClr val="bg2">
                  <a:lumMod val="25000"/>
                </a:schemeClr>
              </a:solidFill>
              <a:latin typeface="Franklin Gothic Heavy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Franklin Gothic Heavy" pitchFamily="34" charset="0"/>
              </a:rPr>
              <a:t>2020 год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11"/>
            <a:ext cx="8943237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01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На сегодняшний день  метрические книги представляют собой важнейший исторический источник и являются одними из самых востребованных  документов у исследователей читального зала.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67294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В архивном отделе управления делами Администрации Дмитровского городского округа Московской области хранятся документальные материалы Дмитровского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ЗАГСа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а именно, метрические книги записей актов гражданского состояния за период 1865-1920 гг.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02" y="601791"/>
            <a:ext cx="3399110" cy="253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1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" y="92867"/>
            <a:ext cx="9020176" cy="6765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504" y="457017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75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Благодаря вашему профессионализму и чуткому отношению к людям, самые счастливые моменты жизни горожан - рождение детей, регистрация брака – проходят в теплой торжественной обстановке, а в трудные минуты вы всегда находите нужные слова поддержки</a:t>
            </a:r>
            <a:r>
              <a:rPr lang="ru-RU" b="1" dirty="0">
                <a:solidFill>
                  <a:srgbClr val="3B4256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0825" y="3592712"/>
            <a:ext cx="4572000" cy="2301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75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Уважаемые работники и ветераны органов ЗАГС! В этот праздничный день примите слова благодарности за ваш труд, доброту и внимательное отношение к людям, любовь к профессии.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Желаем вам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здоровья, счастья и всего самого наилучшего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9926"/>
            <a:ext cx="3532753" cy="2696356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b="7395"/>
          <a:stretch/>
        </p:blipFill>
        <p:spPr>
          <a:xfrm>
            <a:off x="755576" y="3356992"/>
            <a:ext cx="3024336" cy="277341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61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11835" y="1556792"/>
            <a:ext cx="67425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  <a:ea typeface="DFKai-SB" pitchFamily="65" charset="-12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Century" pitchFamily="18" charset="0"/>
                <a:ea typeface="DFKai-SB" pitchFamily="65" charset="-120"/>
              </a:rPr>
              <a:t>за внимание!</a:t>
            </a:r>
            <a:endParaRPr lang="ru-RU" sz="8000" b="1" dirty="0">
              <a:solidFill>
                <a:schemeClr val="bg2">
                  <a:lumMod val="25000"/>
                </a:schemeClr>
              </a:solidFill>
              <a:latin typeface="Century" pitchFamily="18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13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" y="81418"/>
            <a:ext cx="9219469" cy="6914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99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9"/>
            <a:ext cx="9168919" cy="6868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9155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</a:rPr>
              <a:t>Органы ЗАГСа имеют прямое отношение абсолютно к каждому человеку. Новорожденного малыша, который недавно появился на свет, регистрируют именно здесь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Calibri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5" t="42281" r="24679" b="39054"/>
          <a:stretch/>
        </p:blipFill>
        <p:spPr bwMode="auto">
          <a:xfrm>
            <a:off x="5953710" y="201553"/>
            <a:ext cx="2321042" cy="1608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815409" y="2226880"/>
            <a:ext cx="5328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</a:rPr>
              <a:t>Здесь же получают свидетельство о смерти. Если нужно создать семью, поменять Ф. И. О., расторгнуть брак, найти сведения о своих родственниках. В этом учреждении вся человеческая жизнь предстает самыми значимыми вехами.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3" t="62737" r="23819" b="20815"/>
          <a:stretch/>
        </p:blipFill>
        <p:spPr bwMode="auto">
          <a:xfrm>
            <a:off x="425262" y="2287880"/>
            <a:ext cx="2736304" cy="163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159264" y="45091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Неудивительно, что работники, которые прикладывают руку к таким важным событиям, должны иметь собственный праздник. И такое торжество есть — каждый год его отмечают  </a:t>
            </a:r>
            <a:r>
              <a:rPr lang="ru-RU" b="1" dirty="0" smtClean="0">
                <a:solidFill>
                  <a:srgbClr val="C00000"/>
                </a:solidFill>
              </a:rPr>
              <a:t>18 декабря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72514" r="53004" b="3422"/>
          <a:stretch/>
        </p:blipFill>
        <p:spPr bwMode="auto">
          <a:xfrm>
            <a:off x="5652120" y="4516637"/>
            <a:ext cx="2945983" cy="164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724813" y="6381328"/>
            <a:ext cx="3228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(взято из материалов фонда № </a:t>
            </a:r>
            <a:r>
              <a:rPr lang="ru-RU" sz="1600" dirty="0" smtClean="0"/>
              <a:t>28)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922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проводиласьыврыорырла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" y="30887"/>
            <a:ext cx="9102817" cy="6827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504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Arial"/>
                <a:ea typeface="Times New Roman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1316" y="373306"/>
            <a:ext cx="8191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дореволюционной России не существовало специальных органов. В то время большую роль в общественной жизни государства играла церковь, которая имела свое делопроизводство. В ведении Русской православной церкви находилась регистрация рождения, бракосочетания и смерти. Регистрация данных актов гражданского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состояния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п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роводилась церковнослужителями,  в приходах.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/>
          <a:stretch/>
        </p:blipFill>
        <p:spPr>
          <a:xfrm>
            <a:off x="1637928" y="2379904"/>
            <a:ext cx="5940152" cy="370243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2872214" y="6318778"/>
            <a:ext cx="3228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(взято из материалов фонда № </a:t>
            </a:r>
            <a:r>
              <a:rPr lang="ru-RU" sz="1600" dirty="0" smtClean="0"/>
              <a:t>28)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049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31"/>
            <a:ext cx="9029270" cy="6720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0676" y="620688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Церковные обряды, связанные  с рождением, бракосочетаниями и смертью прихожан заносились в метрические книги. </a:t>
            </a:r>
          </a:p>
          <a:p>
            <a:pPr lvl="0" algn="ctr"/>
            <a:r>
              <a:rPr lang="ru-RU" b="1" dirty="0" smtClean="0">
                <a:solidFill>
                  <a:srgbClr val="EEECE1">
                    <a:lumMod val="25000"/>
                  </a:srgbClr>
                </a:solidFill>
              </a:rPr>
              <a:t>Метрические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</a:rPr>
              <a:t>книги в каждой церкви велись в двух экземплярах, одна из них в течение длительного времени оставалась в церкви, а другая  после ее окончания передавалась в вышестоящие церковные органы. Каждая книга </a:t>
            </a:r>
            <a:r>
              <a:rPr lang="ru-RU" b="1" dirty="0" smtClean="0">
                <a:solidFill>
                  <a:srgbClr val="EEECE1">
                    <a:lumMod val="25000"/>
                  </a:srgbClr>
                </a:solidFill>
              </a:rPr>
              <a:t>состояла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</a:rPr>
              <a:t>из трех основных разделов - для записи о рождении, для записи о регистрации брака и для записи регистрации смерти.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32" y="512675"/>
            <a:ext cx="3769919" cy="554461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37489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8735" y="6237312"/>
            <a:ext cx="333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(взято из материалов фонда № </a:t>
            </a:r>
            <a:r>
              <a:rPr lang="ru-RU" sz="1600" dirty="0" smtClean="0"/>
              <a:t>252)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015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3"/>
            <a:ext cx="9144000" cy="6733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7554" y="8465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Часть первая - «О родившихся».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77" y="764704"/>
            <a:ext cx="6569187" cy="522549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6165304"/>
            <a:ext cx="333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(взято из материалов фонда № 252)</a:t>
            </a:r>
          </a:p>
        </p:txBody>
      </p:sp>
    </p:spTree>
    <p:extLst>
      <p:ext uri="{BB962C8B-B14F-4D97-AF65-F5344CB8AC3E}">
        <p14:creationId xmlns:p14="http://schemas.microsoft.com/office/powerpoint/2010/main" val="196776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6"/>
            <a:ext cx="9309720" cy="6982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692696"/>
            <a:ext cx="6453905" cy="565651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Часть вторая- «О бракосочетавшихся».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466768"/>
            <a:ext cx="333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(взято из материалов фонда № 252)</a:t>
            </a:r>
          </a:p>
        </p:txBody>
      </p:sp>
    </p:spTree>
    <p:extLst>
      <p:ext uri="{BB962C8B-B14F-4D97-AF65-F5344CB8AC3E}">
        <p14:creationId xmlns:p14="http://schemas.microsoft.com/office/powerpoint/2010/main" val="370459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8"/>
            <a:ext cx="9036496" cy="6797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" r="2189"/>
          <a:stretch/>
        </p:blipFill>
        <p:spPr>
          <a:xfrm>
            <a:off x="1403648" y="692696"/>
            <a:ext cx="6287141" cy="547260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2458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Часть третья - «О умерших».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9437" y="6309320"/>
            <a:ext cx="333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(взято из материалов фонда № 252)</a:t>
            </a:r>
          </a:p>
        </p:txBody>
      </p:sp>
    </p:spTree>
    <p:extLst>
      <p:ext uri="{BB962C8B-B14F-4D97-AF65-F5344CB8AC3E}">
        <p14:creationId xmlns:p14="http://schemas.microsoft.com/office/powerpoint/2010/main" val="339999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3"/>
            <a:ext cx="9144000" cy="6840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Такая практика регистрации актов гражданского состояния, продолжалась до конца  1918 года (в некоторых случаях и до начала 1920 года), после чего функции записи фактов рождения, брака и смерти были переданы государственным органам, которые были специально созданы для этих целей -  отделам записи актов гражданского состояния.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2504" r="3558" b="2035"/>
          <a:stretch/>
        </p:blipFill>
        <p:spPr>
          <a:xfrm>
            <a:off x="4975778" y="1763835"/>
            <a:ext cx="3168352" cy="457859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3" y="1715037"/>
            <a:ext cx="3096344" cy="462739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2402" y="6381328"/>
            <a:ext cx="333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(взято из материалов фонда № 252)</a:t>
            </a:r>
          </a:p>
        </p:txBody>
      </p:sp>
    </p:spTree>
    <p:extLst>
      <p:ext uri="{BB962C8B-B14F-4D97-AF65-F5344CB8AC3E}">
        <p14:creationId xmlns:p14="http://schemas.microsoft.com/office/powerpoint/2010/main" val="1148214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497</Words>
  <Application>Microsoft Office PowerPoint</Application>
  <PresentationFormat>Экран (4:3)</PresentationFormat>
  <Paragraphs>42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проводиласьыврыорырла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Наталья Анатольевна</dc:creator>
  <cp:lastModifiedBy>Воронина Наталья Анатольевна</cp:lastModifiedBy>
  <cp:revision>57</cp:revision>
  <dcterms:created xsi:type="dcterms:W3CDTF">2020-11-25T06:58:35Z</dcterms:created>
  <dcterms:modified xsi:type="dcterms:W3CDTF">2020-12-14T13:44:09Z</dcterms:modified>
</cp:coreProperties>
</file>